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259" r:id="rId2"/>
    <p:sldId id="257" r:id="rId3"/>
    <p:sldId id="301" r:id="rId4"/>
    <p:sldId id="285" r:id="rId5"/>
    <p:sldId id="296" r:id="rId6"/>
    <p:sldId id="286" r:id="rId7"/>
    <p:sldId id="304" r:id="rId8"/>
    <p:sldId id="324" r:id="rId9"/>
    <p:sldId id="305" r:id="rId10"/>
    <p:sldId id="287" r:id="rId11"/>
    <p:sldId id="314" r:id="rId12"/>
    <p:sldId id="288" r:id="rId13"/>
    <p:sldId id="289" r:id="rId14"/>
    <p:sldId id="298" r:id="rId15"/>
    <p:sldId id="297" r:id="rId16"/>
    <p:sldId id="291" r:id="rId17"/>
    <p:sldId id="292" r:id="rId18"/>
    <p:sldId id="323" r:id="rId19"/>
    <p:sldId id="290" r:id="rId20"/>
    <p:sldId id="317" r:id="rId21"/>
    <p:sldId id="318" r:id="rId22"/>
    <p:sldId id="319" r:id="rId23"/>
    <p:sldId id="320" r:id="rId24"/>
    <p:sldId id="322" r:id="rId25"/>
    <p:sldId id="295" r:id="rId26"/>
    <p:sldId id="313" r:id="rId27"/>
  </p:sldIdLst>
  <p:sldSz cx="9144000" cy="6858000" type="screen4x3"/>
  <p:notesSz cx="69850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-138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A3214E36-91D8-40C1-AB9E-DEAE5021EA8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FC426166-2586-4B73-93E7-78A7ED7EE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5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4A439FF2-C65E-47AB-9C5F-CBA4366D41F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F76B011-369C-417F-80EB-4BE965D34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7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blogs.nytimes.com/about-fivethirtyeight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us.penguingroup.com/static/pages/features/the_signal_and_the_noise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691" lvl="1" defTabSz="929579" fontAlgn="base">
              <a:spcBef>
                <a:spcPct val="20000"/>
              </a:spcBef>
              <a:spcAft>
                <a:spcPct val="0"/>
              </a:spcAft>
            </a:pPr>
            <a:r>
              <a:rPr lang="en-US" sz="1800" kern="0" dirty="0">
                <a:solidFill>
                  <a:srgbClr val="000000"/>
                </a:solidFill>
                <a:latin typeface="Verdana"/>
                <a:ea typeface="ＭＳ Ｐゴシック" charset="-128"/>
              </a:rPr>
              <a:t>“‘Statistical literacy, quantitative literacy, numeracy – under the hood, it is what do we want people to be able to do: Read tables and graphs and understand English statements that have numbers in them. That’s a good start,’ said Milo </a:t>
            </a:r>
            <a:r>
              <a:rPr lang="en-US" sz="1800" kern="0" dirty="0" err="1">
                <a:solidFill>
                  <a:srgbClr val="000000"/>
                </a:solidFill>
                <a:latin typeface="Verdana"/>
                <a:ea typeface="ＭＳ Ｐゴシック" charset="-128"/>
              </a:rPr>
              <a:t>Schield</a:t>
            </a:r>
            <a:r>
              <a:rPr lang="en-US" sz="1800" kern="0" dirty="0">
                <a:solidFill>
                  <a:srgbClr val="000000"/>
                </a:solidFill>
                <a:latin typeface="Verdana"/>
                <a:ea typeface="ＭＳ Ｐゴシック" charset="-128"/>
              </a:rPr>
              <a:t>, a professor of statistics at Augsburg College and a vice president of the National Numeracy Network. </a:t>
            </a:r>
          </a:p>
          <a:p>
            <a:pPr marL="406691" lvl="1" defTabSz="929579" fontAlgn="base">
              <a:spcBef>
                <a:spcPct val="20000"/>
              </a:spcBef>
              <a:spcAft>
                <a:spcPct val="0"/>
              </a:spcAft>
            </a:pPr>
            <a:endParaRPr lang="en-US" sz="1800" kern="0" dirty="0">
              <a:solidFill>
                <a:srgbClr val="000000"/>
              </a:solidFill>
              <a:latin typeface="Verdana"/>
              <a:ea typeface="ＭＳ Ｐゴシック" charset="-128"/>
            </a:endParaRPr>
          </a:p>
          <a:p>
            <a:pPr marL="406691" lvl="1" defTabSz="929579" fontAlgn="base">
              <a:spcBef>
                <a:spcPct val="20000"/>
              </a:spcBef>
              <a:spcAft>
                <a:spcPct val="0"/>
              </a:spcAft>
            </a:pPr>
            <a:r>
              <a:rPr lang="en-US" sz="1800" kern="0" dirty="0">
                <a:solidFill>
                  <a:srgbClr val="000000"/>
                </a:solidFill>
                <a:latin typeface="Verdana"/>
                <a:ea typeface="ＭＳ Ｐゴシック" charset="-128"/>
              </a:rPr>
              <a:t>Shield was dismayed to find that, in a survey of his new students, 44 percent could not read a simple 100 percent row table and about a quarter could not accurately interpret a scatter plot of adult heights and weights.”</a:t>
            </a:r>
          </a:p>
          <a:p>
            <a:pPr marL="755283" lvl="1" indent="-290493" defTabSz="929579" fontAlgn="base">
              <a:spcBef>
                <a:spcPct val="20000"/>
              </a:spcBef>
              <a:spcAft>
                <a:spcPct val="0"/>
              </a:spcAft>
            </a:pPr>
            <a:endParaRPr lang="en-US" kern="0" dirty="0">
              <a:solidFill>
                <a:srgbClr val="000000"/>
              </a:solidFill>
              <a:latin typeface="Verdana"/>
              <a:ea typeface="ＭＳ Ｐゴシック" charset="-128"/>
            </a:endParaRPr>
          </a:p>
          <a:p>
            <a:pPr marL="755283" lvl="1" indent="-290493" defTabSz="929579" fontAlgn="base">
              <a:spcBef>
                <a:spcPct val="20000"/>
              </a:spcBef>
              <a:spcAft>
                <a:spcPct val="0"/>
              </a:spcAft>
            </a:pPr>
            <a:r>
              <a:rPr lang="en-US" sz="1800" kern="0" dirty="0">
                <a:solidFill>
                  <a:srgbClr val="000000"/>
                </a:solidFill>
                <a:latin typeface="Verdana"/>
                <a:ea typeface="ＭＳ Ｐゴシック" charset="-128"/>
              </a:rPr>
              <a:t>Chandler, Michael Alison. What is Quantitative Literacy?, </a:t>
            </a:r>
            <a:r>
              <a:rPr lang="en-US" sz="1800" i="1" kern="0" dirty="0">
                <a:solidFill>
                  <a:srgbClr val="000000"/>
                </a:solidFill>
                <a:latin typeface="Verdana"/>
                <a:ea typeface="ＭＳ Ｐゴシック" charset="-128"/>
              </a:rPr>
              <a:t>Washington Post</a:t>
            </a:r>
            <a:r>
              <a:rPr lang="en-US" sz="1800" kern="0" dirty="0">
                <a:solidFill>
                  <a:srgbClr val="000000"/>
                </a:solidFill>
                <a:latin typeface="Verdana"/>
                <a:ea typeface="ＭＳ Ｐゴシック" charset="-128"/>
              </a:rPr>
              <a:t>, Feb. 5, 2009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6B011-369C-417F-80EB-4BE965D34E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8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Drawn from a rubric produced by sociologists in CCLI project – based on AAC&amp;U</a:t>
            </a:r>
            <a:r>
              <a:rPr lang="en-US" baseline="0" dirty="0" smtClean="0"/>
              <a:t> rubric for quant literacy.</a:t>
            </a:r>
          </a:p>
          <a:p>
            <a:r>
              <a:rPr lang="en-US" dirty="0" smtClean="0"/>
              <a:t>Critical for a democratic society (Steen 2001)</a:t>
            </a:r>
          </a:p>
          <a:p>
            <a:pPr lvl="1"/>
            <a:r>
              <a:rPr lang="en-US" dirty="0" smtClean="0"/>
              <a:t>Informed citizenry – must be able to make sense of information coming from multiple sources.</a:t>
            </a:r>
          </a:p>
          <a:p>
            <a:pPr lvl="1"/>
            <a:r>
              <a:rPr lang="en-US" dirty="0" smtClean="0"/>
              <a:t>Use of evidence in making decisions and evaluating arguments.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6B011-369C-417F-80EB-4BE965D34E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76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the Blog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FiveThirtyEight’s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mission is to help New York Times readers cut through the clutter of an increasingly data-rich world. The blog, founded by Nate Silver in 2008, is devoted to rigorous, data-driven analysis of politics, polling, public affairs, sports, economics, science and culture.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FiveThirtyEight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offers forecasts of upcoming presidential, congressional and gubernatorial elections, using proprietary statistical models.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Read more »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Nate Silver is the author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he Signal and the Noise - Books by Nate Silver - Penguin Group (USA)"/>
              </a:rPr>
              <a:t>The Signal and the Noise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6B011-369C-417F-80EB-4BE965D34E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5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5181600" cy="2209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88" y="4419600"/>
            <a:ext cx="5413612" cy="16764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1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83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3197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66938"/>
            <a:ext cx="3008313" cy="4157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314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2578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99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24538"/>
            <a:ext cx="5486400" cy="5762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8919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3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90600"/>
            <a:ext cx="194310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90600"/>
            <a:ext cx="567690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3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72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no background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85800" y="2286000"/>
            <a:ext cx="77724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3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gradient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66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no black bar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85800" y="2362200"/>
            <a:ext cx="7772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2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986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13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027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90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30512"/>
            <a:ext cx="4040188" cy="3494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90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30512"/>
            <a:ext cx="4041775" cy="3494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0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286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1" r:id="rId3"/>
    <p:sldLayoutId id="2147483662" r:id="rId4"/>
    <p:sldLayoutId id="2147483663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llup.com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www.ropercenter.uconn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www.pewresearch.org/" TargetMode="External"/><Relationship Id="rId4" Type="http://schemas.openxmlformats.org/officeDocument/2006/relationships/hyperlink" Target="http://www.norc.org/Research/DataFinding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://www.usarightnow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://www.worldometers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factfinder2.census.gov" TargetMode="External"/><Relationship Id="rId4" Type="http://schemas.openxmlformats.org/officeDocument/2006/relationships/hyperlink" Target="http://populationpyramid.net/" TargetMode="Externa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ta360.org/index.aspx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://www.census.gov/newsroom/releases/archives/facts_for_features_special_editions/cb12-ff09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teachingwithdata.org" TargetMode="External"/><Relationship Id="rId11" Type="http://schemas.openxmlformats.org/officeDocument/2006/relationships/hyperlink" Target="http://fivethirtyeight.blogs.nytimes.com/" TargetMode="External"/><Relationship Id="rId5" Type="http://schemas.openxmlformats.org/officeDocument/2006/relationships/image" Target="../media/image29.png"/><Relationship Id="rId10" Type="http://schemas.openxmlformats.org/officeDocument/2006/relationships/hyperlink" Target="http://www.pewresearch.org/fact-tank/" TargetMode="External"/><Relationship Id="rId4" Type="http://schemas.openxmlformats.org/officeDocument/2006/relationships/hyperlink" Target="http://www.theatlanticcities.com/arts-and-lifestyle/2012/04/invisible-borders-define-american-culture/1839/" TargetMode="External"/><Relationship Id="rId9" Type="http://schemas.openxmlformats.org/officeDocument/2006/relationships/hyperlink" Target="http://www.economist.com/blogs/graphicdetai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ingwithdata.org/" TargetMode="External"/><Relationship Id="rId2" Type="http://schemas.openxmlformats.org/officeDocument/2006/relationships/hyperlink" Target="http://serc.carleton.edu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psr.umich.edu/icpsrweb/instructors/index.jsp" TargetMode="External"/><Relationship Id="rId5" Type="http://schemas.openxmlformats.org/officeDocument/2006/relationships/hyperlink" Target="http://www.icpsr.umich.edu/icpsrweb/content/ICPSR/prize/index.html" TargetMode="External"/><Relationship Id="rId4" Type="http://schemas.openxmlformats.org/officeDocument/2006/relationships/hyperlink" Target="http://www.ssdan.ne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icpsr.umich.edu/icpsrweb/instructors/index.js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worldbank.org" TargetMode="External"/><Relationship Id="rId2" Type="http://schemas.openxmlformats.org/officeDocument/2006/relationships/hyperlink" Target="http://www.theard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thearda.com/learningcenter/compare/index.as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icpsr.umich.edu/icpsrweb/content/ICPSR/prize/index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lhoelter@umich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nytimes.com/2011/10/31/business/media/ad-companies-face-a-widening-talent-gap.html?_r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5181600" cy="2209800"/>
          </a:xfrm>
        </p:spPr>
        <p:txBody>
          <a:bodyPr/>
          <a:lstStyle/>
          <a:p>
            <a:pPr algn="ctr"/>
            <a:r>
              <a:rPr lang="en-US" dirty="0" smtClean="0"/>
              <a:t>Using Data in the Classroom: A Guide for College-level Instructors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81400"/>
            <a:ext cx="5257800" cy="1676400"/>
          </a:xfrm>
        </p:spPr>
        <p:txBody>
          <a:bodyPr/>
          <a:lstStyle/>
          <a:p>
            <a:pPr algn="ctr"/>
            <a:r>
              <a:rPr lang="en-US" sz="2400" dirty="0" smtClean="0"/>
              <a:t>ICPSR Summer Program, Blalock Lecture</a:t>
            </a:r>
          </a:p>
          <a:p>
            <a:pPr algn="ctr"/>
            <a:r>
              <a:rPr lang="en-US" sz="2800" dirty="0" smtClean="0"/>
              <a:t>July 10, 2013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Lynette Hoelter</a:t>
            </a:r>
          </a:p>
          <a:p>
            <a:pPr algn="ctr"/>
            <a:r>
              <a:rPr lang="en-US" sz="2400" dirty="0" smtClean="0"/>
              <a:t>lhoelter@umich.edu</a:t>
            </a:r>
          </a:p>
        </p:txBody>
      </p:sp>
    </p:spTree>
    <p:extLst>
      <p:ext uri="{BB962C8B-B14F-4D97-AF65-F5344CB8AC3E}">
        <p14:creationId xmlns:p14="http://schemas.microsoft.com/office/powerpoint/2010/main" val="175076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7772400" cy="1143000"/>
          </a:xfrm>
        </p:spPr>
        <p:txBody>
          <a:bodyPr/>
          <a:lstStyle/>
          <a:p>
            <a:r>
              <a:rPr lang="en-US" dirty="0" smtClean="0"/>
              <a:t>Typical Ways to Incorporate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7772400" cy="4343400"/>
          </a:xfrm>
        </p:spPr>
        <p:txBody>
          <a:bodyPr/>
          <a:lstStyle/>
          <a:p>
            <a:r>
              <a:rPr lang="en-US" sz="2200" dirty="0" smtClean="0"/>
              <a:t>Start class with a data-based news article</a:t>
            </a:r>
          </a:p>
          <a:p>
            <a:r>
              <a:rPr lang="en-US" sz="2200" dirty="0" smtClean="0"/>
              <a:t>Have students interpret charts/graphs from popular media and critique news articles </a:t>
            </a:r>
          </a:p>
          <a:p>
            <a:r>
              <a:rPr lang="en-US" sz="2200" dirty="0" smtClean="0"/>
              <a:t>Require empirical evidence to support claims in written work</a:t>
            </a:r>
          </a:p>
          <a:p>
            <a:r>
              <a:rPr lang="en-US" sz="2200" dirty="0" smtClean="0"/>
              <a:t>Question banks and exercises allow students to work with surveys and the resulting data</a:t>
            </a:r>
          </a:p>
          <a:p>
            <a:r>
              <a:rPr lang="en-US" sz="2200" dirty="0" smtClean="0"/>
              <a:t>Have students collect data – even in-class polls!</a:t>
            </a:r>
          </a:p>
          <a:p>
            <a:r>
              <a:rPr lang="en-US" sz="2200" dirty="0" smtClean="0"/>
              <a:t>Engage students by having them find maps, graphs, or other data that provide examples of course content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21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2400" cy="1143000"/>
          </a:xfrm>
        </p:spPr>
        <p:txBody>
          <a:bodyPr/>
          <a:lstStyle/>
          <a:p>
            <a:r>
              <a:rPr lang="en-US" dirty="0" smtClean="0"/>
              <a:t>Research Methods Using ICPSR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4114800"/>
          </a:xfrm>
        </p:spPr>
        <p:txBody>
          <a:bodyPr/>
          <a:lstStyle/>
          <a:p>
            <a:r>
              <a:rPr lang="en-US" dirty="0"/>
              <a:t>Online analysis</a:t>
            </a:r>
          </a:p>
          <a:p>
            <a:r>
              <a:rPr lang="en-US" dirty="0"/>
              <a:t>Bibliography</a:t>
            </a:r>
          </a:p>
          <a:p>
            <a:pPr lvl="1"/>
            <a:r>
              <a:rPr lang="en-US" dirty="0"/>
              <a:t>Exploring Data Through Research Literature</a:t>
            </a:r>
          </a:p>
          <a:p>
            <a:r>
              <a:rPr lang="en-US" dirty="0"/>
              <a:t>Search/Compare variables tool</a:t>
            </a:r>
          </a:p>
          <a:p>
            <a:r>
              <a:rPr lang="en-US" dirty="0"/>
              <a:t>Crosstab Assignment Builder</a:t>
            </a:r>
          </a:p>
          <a:p>
            <a:r>
              <a:rPr lang="en-US" dirty="0"/>
              <a:t>Political Science: SETUPS, ICSC</a:t>
            </a:r>
          </a:p>
          <a:p>
            <a:r>
              <a:rPr lang="en-US" dirty="0"/>
              <a:t>Using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1454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4267200" cy="4114800"/>
          </a:xfrm>
        </p:spPr>
        <p:txBody>
          <a:bodyPr/>
          <a:lstStyle/>
          <a:p>
            <a:r>
              <a:rPr lang="en-US" sz="2400" dirty="0" smtClean="0"/>
              <a:t>“Quick facts”</a:t>
            </a:r>
          </a:p>
          <a:p>
            <a:pPr lvl="1"/>
            <a:r>
              <a:rPr lang="en-US" sz="2400" dirty="0" smtClean="0"/>
              <a:t>Public opinion </a:t>
            </a:r>
          </a:p>
          <a:p>
            <a:pPr lvl="1"/>
            <a:r>
              <a:rPr lang="en-US" sz="2400" dirty="0"/>
              <a:t>Visualizing data</a:t>
            </a:r>
          </a:p>
          <a:p>
            <a:pPr lvl="1"/>
            <a:r>
              <a:rPr lang="en-US" sz="2400" dirty="0" smtClean="0"/>
              <a:t>Interesting statistics</a:t>
            </a:r>
          </a:p>
          <a:p>
            <a:r>
              <a:rPr lang="en-US" sz="2400" dirty="0" smtClean="0"/>
              <a:t>Quantitative news blogs</a:t>
            </a:r>
          </a:p>
          <a:p>
            <a:r>
              <a:rPr lang="en-US" sz="2400" dirty="0" smtClean="0"/>
              <a:t>Pre-made exercises, pedagogical examples</a:t>
            </a:r>
          </a:p>
          <a:p>
            <a:r>
              <a:rPr lang="en-US" sz="2400" dirty="0" smtClean="0"/>
              <a:t>Collections of resources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66800"/>
            <a:ext cx="4122696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00100"/>
            <a:ext cx="7772400" cy="1143000"/>
          </a:xfrm>
        </p:spPr>
        <p:txBody>
          <a:bodyPr/>
          <a:lstStyle/>
          <a:p>
            <a:r>
              <a:rPr lang="en-US" dirty="0" smtClean="0"/>
              <a:t>Tools for Faculty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71800"/>
            <a:ext cx="4159277" cy="3186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1906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rgbClr val="36509B"/>
                </a:solidFill>
              </a:rPr>
              <a:t>Public Opinion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5045748" cy="4114800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</a:rPr>
              <a:t>Roper Center for Public Opinion </a:t>
            </a:r>
            <a:r>
              <a:rPr lang="en-US" sz="2000" dirty="0" smtClean="0">
                <a:solidFill>
                  <a:srgbClr val="000000"/>
                </a:solidFill>
              </a:rPr>
              <a:t>Research </a:t>
            </a:r>
            <a:r>
              <a:rPr lang="en-US" sz="2000" dirty="0" smtClean="0">
                <a:solidFill>
                  <a:srgbClr val="009B9B"/>
                </a:solidFill>
                <a:hlinkClick r:id="rId2"/>
              </a:rPr>
              <a:t>www.ropercenter.uconn.edu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Gallup: </a:t>
            </a:r>
            <a:r>
              <a:rPr lang="en-US" sz="2000" dirty="0" smtClean="0">
                <a:solidFill>
                  <a:srgbClr val="009B9B"/>
                </a:solidFill>
                <a:hlinkClick r:id="rId3"/>
              </a:rPr>
              <a:t>www.gallup.com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NORC reports </a:t>
            </a:r>
            <a:r>
              <a:rPr lang="en-US" sz="2000" dirty="0">
                <a:solidFill>
                  <a:srgbClr val="000000"/>
                </a:solidFill>
              </a:rPr>
              <a:t>&amp; data: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9B9B"/>
                </a:solidFill>
                <a:hlinkClick r:id="rId4"/>
              </a:rPr>
              <a:t>www.norc.org/Research/DataFindings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Pew Research Center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en-US" sz="2000" dirty="0" smtClean="0">
                <a:solidFill>
                  <a:srgbClr val="000000"/>
                </a:solidFill>
                <a:hlinkClick r:id="rId5"/>
              </a:rPr>
              <a:t>www.pewresearch.org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Fact Tank, Reports, Datasets, </a:t>
            </a:r>
            <a:r>
              <a:rPr lang="en-US" sz="2000" dirty="0" err="1" smtClean="0">
                <a:solidFill>
                  <a:srgbClr val="000000"/>
                </a:solidFill>
              </a:rPr>
              <a:t>Interactives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27" b="47102"/>
          <a:stretch/>
        </p:blipFill>
        <p:spPr bwMode="auto">
          <a:xfrm>
            <a:off x="5426049" y="609600"/>
            <a:ext cx="3480732" cy="2302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48" y="2819400"/>
            <a:ext cx="3564851" cy="3324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45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1143000"/>
          </a:xfrm>
        </p:spPr>
        <p:txBody>
          <a:bodyPr/>
          <a:lstStyle/>
          <a:p>
            <a:r>
              <a:rPr lang="en-US" dirty="0" smtClean="0"/>
              <a:t>Visualizing Data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1752600"/>
            <a:ext cx="4175265" cy="2694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4343400" cy="3512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71073"/>
            <a:ext cx="5029200" cy="3372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52800"/>
            <a:ext cx="5257800" cy="3181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1295400"/>
            <a:ext cx="3276600" cy="4572000"/>
          </a:xfrm>
        </p:spPr>
        <p:txBody>
          <a:bodyPr/>
          <a:lstStyle/>
          <a:p>
            <a:r>
              <a:rPr lang="en-US" sz="2200" dirty="0" smtClean="0"/>
              <a:t>Social Explorer</a:t>
            </a:r>
          </a:p>
          <a:p>
            <a:r>
              <a:rPr lang="en-US" sz="2200" dirty="0" err="1" smtClean="0"/>
              <a:t>CensusScope</a:t>
            </a:r>
            <a:r>
              <a:rPr lang="en-US" sz="2200" dirty="0" smtClean="0"/>
              <a:t> </a:t>
            </a:r>
          </a:p>
          <a:p>
            <a:r>
              <a:rPr lang="en-US" sz="2200" dirty="0" err="1"/>
              <a:t>Gapminder</a:t>
            </a:r>
            <a:endParaRPr lang="en-US" sz="2200" dirty="0"/>
          </a:p>
          <a:p>
            <a:r>
              <a:rPr lang="en-US" sz="2200" dirty="0" smtClean="0"/>
              <a:t>Visualizing Economics</a:t>
            </a:r>
          </a:p>
        </p:txBody>
      </p:sp>
    </p:spTree>
    <p:extLst>
      <p:ext uri="{BB962C8B-B14F-4D97-AF65-F5344CB8AC3E}">
        <p14:creationId xmlns:p14="http://schemas.microsoft.com/office/powerpoint/2010/main" val="24972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1143000"/>
          </a:xfrm>
        </p:spPr>
        <p:txBody>
          <a:bodyPr/>
          <a:lstStyle/>
          <a:p>
            <a:r>
              <a:rPr lang="en-US" dirty="0" smtClean="0"/>
              <a:t>Relevant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4495800" cy="4114800"/>
          </a:xfrm>
        </p:spPr>
        <p:txBody>
          <a:bodyPr/>
          <a:lstStyle/>
          <a:p>
            <a:r>
              <a:rPr lang="en-US" sz="2400" dirty="0" err="1" smtClean="0"/>
              <a:t>Worldometers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2"/>
              </a:rPr>
              <a:t>www.worldometers.info/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USA Right Now (</a:t>
            </a:r>
            <a:r>
              <a:rPr lang="en-US" sz="2400" dirty="0" smtClean="0">
                <a:hlinkClick r:id="rId3"/>
              </a:rPr>
              <a:t>www.usarightnow.com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Population Pyramids of </a:t>
            </a:r>
            <a:r>
              <a:rPr lang="en-US" sz="2400" dirty="0"/>
              <a:t>the World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4"/>
              </a:rPr>
              <a:t>populationpyramid.net/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US Census (</a:t>
            </a:r>
            <a:r>
              <a:rPr lang="en-US" sz="2400" dirty="0" smtClean="0">
                <a:hlinkClick r:id="rId5" action="ppaction://hlinkfile"/>
              </a:rPr>
              <a:t>factfinder2.census.gov</a:t>
            </a:r>
            <a:r>
              <a:rPr lang="en-US" sz="2400" dirty="0" smtClean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914400"/>
            <a:ext cx="3618264" cy="3749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706" y="1600200"/>
            <a:ext cx="2910621" cy="32432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15" y="2841784"/>
            <a:ext cx="4110885" cy="2393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905" y="3886200"/>
            <a:ext cx="3669172" cy="2499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24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76400"/>
            <a:ext cx="3810000" cy="872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8200"/>
            <a:ext cx="7772400" cy="1143000"/>
          </a:xfrm>
        </p:spPr>
        <p:txBody>
          <a:bodyPr/>
          <a:lstStyle/>
          <a:p>
            <a:r>
              <a:rPr lang="en-US" dirty="0" smtClean="0"/>
              <a:t>News Blogs &amp; Quick Facts</a:t>
            </a:r>
            <a:endParaRPr lang="en-US" dirty="0"/>
          </a:p>
        </p:txBody>
      </p:sp>
      <p:pic>
        <p:nvPicPr>
          <p:cNvPr id="2050" name="Picture 2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9"/>
          <a:stretch/>
        </p:blipFill>
        <p:spPr bwMode="auto">
          <a:xfrm>
            <a:off x="5638800" y="2625178"/>
            <a:ext cx="3071811" cy="2714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4953000" cy="4572000"/>
          </a:xfrm>
        </p:spPr>
        <p:txBody>
          <a:bodyPr/>
          <a:lstStyle/>
          <a:p>
            <a:r>
              <a:rPr lang="en-US" sz="2400" i="1" dirty="0" smtClean="0">
                <a:hlinkClick r:id="rId6" action="ppaction://hlinkfile"/>
              </a:rPr>
              <a:t>TeachingWithData.org</a:t>
            </a:r>
            <a:r>
              <a:rPr lang="en-US" sz="2400" dirty="0" smtClean="0"/>
              <a:t> – Data in the News</a:t>
            </a:r>
          </a:p>
          <a:p>
            <a:r>
              <a:rPr lang="en-US" sz="2400" dirty="0" smtClean="0">
                <a:hlinkClick r:id="rId7"/>
              </a:rPr>
              <a:t>U.S. Census Newsroom </a:t>
            </a:r>
            <a:endParaRPr lang="en-US" sz="2400" dirty="0" smtClean="0"/>
          </a:p>
          <a:p>
            <a:r>
              <a:rPr lang="en-US" sz="2400" dirty="0" smtClean="0">
                <a:hlinkClick r:id="rId8"/>
              </a:rPr>
              <a:t>Data360</a:t>
            </a:r>
            <a:endParaRPr lang="en-US" sz="2400" dirty="0" smtClean="0"/>
          </a:p>
          <a:p>
            <a:r>
              <a:rPr lang="en-US" sz="2400" i="1" dirty="0" smtClean="0"/>
              <a:t>The Economist</a:t>
            </a:r>
            <a:r>
              <a:rPr lang="en-US" sz="2400" dirty="0" smtClean="0"/>
              <a:t>: </a:t>
            </a:r>
            <a:r>
              <a:rPr lang="en-US" sz="2400" dirty="0" smtClean="0">
                <a:hlinkClick r:id="rId9"/>
              </a:rPr>
              <a:t>Graphic Detail Blog</a:t>
            </a:r>
            <a:endParaRPr lang="en-US" sz="2400" dirty="0" smtClean="0"/>
          </a:p>
          <a:p>
            <a:r>
              <a:rPr lang="en-US" sz="2400" dirty="0" smtClean="0"/>
              <a:t>Pew Research Center: </a:t>
            </a:r>
            <a:r>
              <a:rPr lang="en-US" sz="2400" dirty="0" smtClean="0">
                <a:hlinkClick r:id="rId10"/>
              </a:rPr>
              <a:t>Fact Tank</a:t>
            </a:r>
            <a:endParaRPr lang="en-US" sz="2400" dirty="0" smtClean="0"/>
          </a:p>
          <a:p>
            <a:r>
              <a:rPr lang="en-US" sz="2400" i="1" dirty="0" smtClean="0"/>
              <a:t>USA Today </a:t>
            </a:r>
            <a:r>
              <a:rPr lang="en-US" sz="2400" dirty="0" smtClean="0"/>
              <a:t>Snapshots</a:t>
            </a:r>
            <a:endParaRPr lang="en-US" sz="2400" dirty="0" smtClean="0">
              <a:hlinkClick r:id="rId11"/>
            </a:endParaRPr>
          </a:p>
          <a:p>
            <a:r>
              <a:rPr lang="en-US" sz="2400" dirty="0" err="1" smtClean="0">
                <a:hlinkClick r:id="rId11"/>
              </a:rPr>
              <a:t>FiveThirtyEight</a:t>
            </a:r>
            <a:r>
              <a:rPr lang="en-US" sz="2400" dirty="0" smtClean="0">
                <a:hlinkClick r:id="rId11"/>
              </a:rPr>
              <a:t> </a:t>
            </a:r>
            <a:r>
              <a:rPr lang="en-US" sz="2400" dirty="0" smtClean="0"/>
              <a:t>(</a:t>
            </a:r>
            <a:r>
              <a:rPr lang="en-US" sz="2400" i="1" dirty="0" smtClean="0"/>
              <a:t>New York Times</a:t>
            </a:r>
            <a:r>
              <a:rPr lang="en-US" sz="2400" dirty="0" smtClean="0"/>
              <a:t>) </a:t>
            </a:r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62611" y="5348389"/>
            <a:ext cx="304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n-lt"/>
              </a:rPr>
              <a:t>Use of terms “Soda,” “Pop,” and “Coke” from </a:t>
            </a:r>
            <a:r>
              <a:rPr lang="en-US" sz="1100" i="1" dirty="0" smtClean="0">
                <a:latin typeface="+mn-lt"/>
              </a:rPr>
              <a:t>The Invisible Borders that Define American Culture</a:t>
            </a:r>
            <a:r>
              <a:rPr lang="en-US" sz="1100" dirty="0" smtClean="0">
                <a:latin typeface="+mn-lt"/>
              </a:rPr>
              <a:t>, Data360</a:t>
            </a:r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097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7772400" cy="1143000"/>
          </a:xfrm>
        </p:spPr>
        <p:txBody>
          <a:bodyPr/>
          <a:lstStyle/>
          <a:p>
            <a:r>
              <a:rPr lang="en-US" dirty="0" smtClean="0"/>
              <a:t>Collections of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4114800"/>
          </a:xfrm>
        </p:spPr>
        <p:txBody>
          <a:bodyPr/>
          <a:lstStyle/>
          <a:p>
            <a:r>
              <a:rPr lang="en-US" sz="2800" dirty="0" smtClean="0">
                <a:hlinkClick r:id="rId2"/>
              </a:rPr>
              <a:t>Science Education Resource Center </a:t>
            </a:r>
            <a:r>
              <a:rPr lang="en-US" sz="2800" dirty="0" smtClean="0"/>
              <a:t>(Carleton College – pedagogical materials)</a:t>
            </a:r>
          </a:p>
          <a:p>
            <a:r>
              <a:rPr lang="en-US" sz="2800" i="1" dirty="0" smtClean="0">
                <a:hlinkClick r:id="rId3"/>
              </a:rPr>
              <a:t>TeachingWithData.org</a:t>
            </a:r>
            <a:endParaRPr lang="en-US" sz="2800" i="1" dirty="0" smtClean="0"/>
          </a:p>
          <a:p>
            <a:r>
              <a:rPr lang="en-US" sz="2800" dirty="0" smtClean="0">
                <a:hlinkClick r:id="rId4"/>
              </a:rPr>
              <a:t>Social Science Data Analysis Network</a:t>
            </a:r>
            <a:endParaRPr lang="en-US" sz="2800" dirty="0" smtClean="0"/>
          </a:p>
          <a:p>
            <a:r>
              <a:rPr lang="en-US" sz="2800" dirty="0" smtClean="0">
                <a:hlinkClick r:id="rId5"/>
              </a:rPr>
              <a:t>ICPSR</a:t>
            </a:r>
            <a:r>
              <a:rPr lang="en-US" sz="2800" dirty="0" smtClean="0"/>
              <a:t>: Resources for Instructors</a:t>
            </a:r>
          </a:p>
          <a:p>
            <a:pPr lvl="1"/>
            <a:r>
              <a:rPr lang="en-US" sz="2400" dirty="0" smtClean="0">
                <a:hlinkClick r:id="rId6"/>
              </a:rPr>
              <a:t>Data-driven Learning Guides </a:t>
            </a:r>
            <a:r>
              <a:rPr lang="en-US" sz="2400" dirty="0" smtClean="0"/>
              <a:t>(Short Exercises)</a:t>
            </a:r>
          </a:p>
          <a:p>
            <a:pPr lvl="1"/>
            <a:r>
              <a:rPr lang="en-US" sz="2400" dirty="0" smtClean="0"/>
              <a:t>Modules</a:t>
            </a:r>
          </a:p>
          <a:p>
            <a:pPr lvl="1"/>
            <a:r>
              <a:rPr lang="en-US" sz="2400" dirty="0" smtClean="0"/>
              <a:t>Tools </a:t>
            </a:r>
            <a:r>
              <a:rPr lang="en-US" sz="2000" dirty="0" smtClean="0"/>
              <a:t>(Social Science Variables Database, Bibliography, Crosstab Assignment Builder, SDA)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0945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ICPSR </a:t>
            </a:r>
            <a:r>
              <a:rPr lang="en-US" dirty="0" smtClean="0">
                <a:hlinkClick r:id="rId2"/>
              </a:rPr>
              <a:t>Resources for Instructors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6705600" cy="4047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46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 smtClean="0"/>
              <a:t>Other Cool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r>
              <a:rPr lang="en-US" dirty="0">
                <a:hlinkClick r:id="rId2"/>
              </a:rPr>
              <a:t>Association of Religion Data </a:t>
            </a:r>
            <a:r>
              <a:rPr lang="en-US" dirty="0" smtClean="0">
                <a:hlinkClick r:id="rId2"/>
              </a:rPr>
              <a:t>Archives</a:t>
            </a:r>
            <a:endParaRPr lang="en-US" dirty="0" smtClean="0"/>
          </a:p>
          <a:p>
            <a:r>
              <a:rPr lang="en-US" dirty="0" smtClean="0">
                <a:hlinkClick r:id="rId3" action="ppaction://hlinkfile"/>
              </a:rPr>
              <a:t>World Bank</a:t>
            </a:r>
            <a:endParaRPr lang="en-US" dirty="0"/>
          </a:p>
        </p:txBody>
      </p:sp>
      <p:pic>
        <p:nvPicPr>
          <p:cNvPr id="102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6661110" cy="3087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513929" cy="3438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48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838200"/>
          </a:xfrm>
        </p:spPr>
        <p:txBody>
          <a:bodyPr/>
          <a:lstStyle/>
          <a:p>
            <a:r>
              <a:rPr lang="en-US" dirty="0" smtClean="0"/>
              <a:t>Presentation Outline: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648200"/>
          </a:xfrm>
        </p:spPr>
        <p:txBody>
          <a:bodyPr/>
          <a:lstStyle/>
          <a:p>
            <a:r>
              <a:rPr lang="en-US" b="1" i="1" dirty="0"/>
              <a:t>What</a:t>
            </a:r>
            <a:r>
              <a:rPr lang="en-US" dirty="0"/>
              <a:t> is data?</a:t>
            </a:r>
            <a:endParaRPr lang="en-US" b="1" i="1" dirty="0"/>
          </a:p>
          <a:p>
            <a:r>
              <a:rPr lang="en-US" b="1" i="1" dirty="0" smtClean="0"/>
              <a:t>Why</a:t>
            </a:r>
            <a:r>
              <a:rPr lang="en-US" dirty="0" smtClean="0"/>
              <a:t> use data?</a:t>
            </a:r>
          </a:p>
          <a:p>
            <a:r>
              <a:rPr lang="en-US" b="1" i="1" dirty="0"/>
              <a:t>When</a:t>
            </a:r>
            <a:r>
              <a:rPr lang="en-US" dirty="0"/>
              <a:t> should I use data?</a:t>
            </a:r>
          </a:p>
          <a:p>
            <a:r>
              <a:rPr lang="en-US" b="1" i="1" dirty="0"/>
              <a:t>How</a:t>
            </a:r>
            <a:r>
              <a:rPr lang="en-US" dirty="0"/>
              <a:t> can I use data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“Content” courses</a:t>
            </a:r>
          </a:p>
          <a:p>
            <a:pPr lvl="1"/>
            <a:r>
              <a:rPr lang="en-US" dirty="0" smtClean="0"/>
              <a:t>Research Methods courses (not statistics)</a:t>
            </a:r>
          </a:p>
          <a:p>
            <a:r>
              <a:rPr lang="en-US" b="1" i="1" dirty="0" smtClean="0"/>
              <a:t>Where</a:t>
            </a:r>
            <a:r>
              <a:rPr lang="en-US" dirty="0" smtClean="0"/>
              <a:t> </a:t>
            </a:r>
            <a:r>
              <a:rPr lang="en-US" dirty="0"/>
              <a:t>can I find </a:t>
            </a:r>
            <a:r>
              <a:rPr lang="en-US" dirty="0" smtClean="0"/>
              <a:t>data and tools?</a:t>
            </a:r>
            <a:endParaRPr lang="en-US" dirty="0"/>
          </a:p>
          <a:p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534400" cy="1143000"/>
          </a:xfrm>
        </p:spPr>
        <p:txBody>
          <a:bodyPr/>
          <a:lstStyle/>
          <a:p>
            <a:r>
              <a:rPr lang="en-US" dirty="0"/>
              <a:t>ICPSR Tools: Research Methods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8610600" cy="2286001"/>
          </a:xfrm>
        </p:spPr>
        <p:txBody>
          <a:bodyPr numCol="2"/>
          <a:lstStyle/>
          <a:p>
            <a:r>
              <a:rPr lang="en-US" sz="2000" dirty="0" smtClean="0"/>
              <a:t>Find and Analyze Data</a:t>
            </a:r>
          </a:p>
          <a:p>
            <a:pPr lvl="1"/>
            <a:r>
              <a:rPr lang="en-US" sz="1800" dirty="0" smtClean="0"/>
              <a:t>Online analysis</a:t>
            </a:r>
          </a:p>
          <a:p>
            <a:pPr lvl="1"/>
            <a:r>
              <a:rPr lang="en-US" sz="1800" dirty="0" smtClean="0"/>
              <a:t>Find publications</a:t>
            </a:r>
          </a:p>
          <a:p>
            <a:pPr lvl="1"/>
            <a:r>
              <a:rPr lang="en-US" sz="1800" dirty="0" smtClean="0"/>
              <a:t>Search/compare variables (operationalization, levels of measurement)</a:t>
            </a:r>
          </a:p>
          <a:p>
            <a:r>
              <a:rPr lang="en-US" sz="2000" dirty="0" smtClean="0"/>
              <a:t>Crosstab Assignment Builder</a:t>
            </a:r>
          </a:p>
          <a:p>
            <a:r>
              <a:rPr lang="en-US" sz="2000" dirty="0" smtClean="0"/>
              <a:t>Special modules (SETUPS, ICSC, EDRL)</a:t>
            </a:r>
          </a:p>
          <a:p>
            <a:r>
              <a:rPr lang="en-US" sz="2000" dirty="0" smtClean="0"/>
              <a:t>Publication-related archive</a:t>
            </a:r>
          </a:p>
          <a:p>
            <a:r>
              <a:rPr lang="en-US" sz="2000" dirty="0" smtClean="0"/>
              <a:t>Tutorials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14800"/>
            <a:ext cx="5178561" cy="2538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59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 smtClean="0"/>
              <a:t>Using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r>
              <a:rPr lang="en-US" dirty="0" smtClean="0"/>
              <a:t>Codebooks</a:t>
            </a:r>
          </a:p>
          <a:p>
            <a:r>
              <a:rPr lang="en-US" dirty="0" smtClean="0"/>
              <a:t>Methodological information </a:t>
            </a:r>
            <a:endParaRPr lang="en-US" dirty="0"/>
          </a:p>
          <a:p>
            <a:pPr lvl="1"/>
            <a:r>
              <a:rPr lang="en-US" dirty="0" smtClean="0"/>
              <a:t>Cross-sectional study </a:t>
            </a:r>
            <a:r>
              <a:rPr lang="en-US" dirty="0" err="1" smtClean="0"/>
              <a:t>vs</a:t>
            </a:r>
            <a:r>
              <a:rPr lang="en-US" dirty="0" smtClean="0"/>
              <a:t> longitudinal/panel</a:t>
            </a:r>
          </a:p>
          <a:p>
            <a:pPr lvl="1"/>
            <a:r>
              <a:rPr lang="en-US" dirty="0" smtClean="0"/>
              <a:t>Response rates</a:t>
            </a:r>
          </a:p>
          <a:p>
            <a:pPr lvl="1"/>
            <a:r>
              <a:rPr lang="en-US" dirty="0" smtClean="0"/>
              <a:t>Evaluating for potential biases</a:t>
            </a:r>
          </a:p>
          <a:p>
            <a:pPr lvl="1"/>
            <a:r>
              <a:rPr lang="en-US" dirty="0" smtClean="0"/>
              <a:t>Generalizability</a:t>
            </a:r>
          </a:p>
          <a:p>
            <a:pPr lvl="1"/>
            <a:r>
              <a:rPr lang="en-US" dirty="0" smtClean="0"/>
              <a:t>Interviewer training manuals</a:t>
            </a:r>
          </a:p>
          <a:p>
            <a:r>
              <a:rPr lang="en-US" dirty="0" smtClean="0"/>
              <a:t>Sample or time comparisons</a:t>
            </a:r>
          </a:p>
        </p:txBody>
      </p:sp>
    </p:spTree>
    <p:extLst>
      <p:ext uri="{BB962C8B-B14F-4D97-AF65-F5344CB8AC3E}">
        <p14:creationId xmlns:p14="http://schemas.microsoft.com/office/powerpoint/2010/main" val="34772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1143000"/>
          </a:xfrm>
        </p:spPr>
        <p:txBody>
          <a:bodyPr/>
          <a:lstStyle/>
          <a:p>
            <a:r>
              <a:rPr lang="en-US" dirty="0" smtClean="0"/>
              <a:t>Documentation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r>
              <a:rPr lang="en-US" dirty="0"/>
              <a:t>Question wording/question order</a:t>
            </a:r>
          </a:p>
          <a:p>
            <a:pPr lvl="1"/>
            <a:r>
              <a:rPr lang="en-US" dirty="0"/>
              <a:t>Objective and subjective measures (e.g., DDLG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Validity/Reliability</a:t>
            </a:r>
          </a:p>
          <a:p>
            <a:pPr lvl="1"/>
            <a:r>
              <a:rPr lang="en-US" dirty="0" smtClean="0"/>
              <a:t>Potential effects of missing data</a:t>
            </a:r>
            <a:endParaRPr lang="en-US" dirty="0"/>
          </a:p>
          <a:p>
            <a:r>
              <a:rPr lang="en-US" dirty="0"/>
              <a:t>“Qualitative” coding – open-ends, focus group data</a:t>
            </a:r>
          </a:p>
          <a:p>
            <a:r>
              <a:rPr lang="en-US" dirty="0"/>
              <a:t>Interesting data collections – MET and Chicago Neighborhoods study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1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Discussions of Research Ethics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1828800"/>
            <a:ext cx="4038600" cy="4114800"/>
          </a:xfrm>
        </p:spPr>
        <p:txBody>
          <a:bodyPr/>
          <a:lstStyle/>
          <a:p>
            <a:r>
              <a:rPr lang="en-US" sz="2800" dirty="0" smtClean="0"/>
              <a:t>Sample Informed Consent agreement</a:t>
            </a:r>
          </a:p>
          <a:p>
            <a:r>
              <a:rPr lang="en-US" sz="2800" dirty="0" smtClean="0"/>
              <a:t>Restricted-use data</a:t>
            </a:r>
          </a:p>
          <a:p>
            <a:r>
              <a:rPr lang="en-US" sz="2800" dirty="0" smtClean="0"/>
              <a:t>Data management 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4495800" cy="2630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4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11430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Paper Competitions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25815"/>
            <a:ext cx="5848350" cy="4845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94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1" name="Picture 11" descr="http://s3-ec.buzzfed.com/static/enhanced/webdr02/2013/2/19/20/enhanced-buzz-wide-29829-1361322281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83" y="914401"/>
            <a:ext cx="3214603" cy="2847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7772400" cy="1143000"/>
          </a:xfrm>
        </p:spPr>
        <p:txBody>
          <a:bodyPr/>
          <a:lstStyle/>
          <a:p>
            <a:r>
              <a:rPr lang="en-US" dirty="0" smtClean="0"/>
              <a:t>Data can be FUN!</a:t>
            </a:r>
            <a:endParaRPr lang="en-US" dirty="0"/>
          </a:p>
        </p:txBody>
      </p:sp>
      <p:pic>
        <p:nvPicPr>
          <p:cNvPr id="5127" name="Picture 7" descr="http://wakefieldresearch.com/wp-content/uploads/2012/08/6-26-2012-Snapshot-CourseSm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61921"/>
            <a:ext cx="3032767" cy="3311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25" name="Picture 5" descr="http://pbs.twimg.com/media/BCSGbSMCMAItbpr.jpg:lar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29" y="3810000"/>
            <a:ext cx="3373770" cy="2530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29" name="Picture 9" descr="http://blog.networkosaka.com/wp-content/uploads/2012/09/Boboli-Snapshot-7-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1" y="3544200"/>
            <a:ext cx="2392758" cy="2696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45559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  Comments?  Suggestions?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Lynette Hoelter: </a:t>
            </a:r>
            <a:r>
              <a:rPr lang="en-US" dirty="0" smtClean="0">
                <a:hlinkClick r:id="rId2"/>
              </a:rPr>
              <a:t>lhoelter@umich.edu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195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www.greatdreams.com/warming_world_v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00209"/>
            <a:ext cx="2170217" cy="2600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HeroicExtremeLef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7772400" cy="1143000"/>
          </a:xfrm>
        </p:spPr>
        <p:txBody>
          <a:bodyPr/>
          <a:lstStyle/>
          <a:p>
            <a:r>
              <a:rPr lang="en-US" dirty="0" smtClean="0"/>
              <a:t>What is “data”?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7772400" cy="3124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For this presentation, “data” refers to summary information presented numerically in graphs, charts, or tables </a:t>
            </a:r>
            <a:r>
              <a:rPr lang="en-US" sz="2400" b="1" dirty="0" smtClean="0"/>
              <a:t>and</a:t>
            </a:r>
            <a:r>
              <a:rPr lang="en-US" sz="2400" dirty="0" smtClean="0"/>
              <a:t> the underlying survey results.</a:t>
            </a:r>
          </a:p>
          <a:p>
            <a:r>
              <a:rPr lang="en-US" sz="2400" dirty="0" smtClean="0"/>
              <a:t>Some of the suggestions here also take advantage of the ICPSR meta-data (the data </a:t>
            </a:r>
            <a:r>
              <a:rPr lang="en-US" sz="2400" i="1" dirty="0" smtClean="0"/>
              <a:t>about</a:t>
            </a:r>
            <a:r>
              <a:rPr lang="en-US" sz="2400" dirty="0" smtClean="0"/>
              <a:t> the data).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072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 smtClean="0"/>
              <a:t>Why use data? (In </a:t>
            </a:r>
            <a:r>
              <a:rPr lang="en-US" i="1" dirty="0" smtClean="0"/>
              <a:t>ANY</a:t>
            </a:r>
            <a:r>
              <a:rPr lang="en-US" dirty="0" smtClean="0"/>
              <a:t> course)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077200" cy="4114800"/>
          </a:xfrm>
        </p:spPr>
        <p:txBody>
          <a:bodyPr/>
          <a:lstStyle/>
          <a:p>
            <a:r>
              <a:rPr lang="en-US" sz="2800" b="1" dirty="0" smtClean="0"/>
              <a:t>Applies</a:t>
            </a:r>
            <a:r>
              <a:rPr lang="en-US" sz="2800" dirty="0" smtClean="0"/>
              <a:t> course content to “real life”</a:t>
            </a:r>
          </a:p>
          <a:p>
            <a:r>
              <a:rPr lang="en-US" sz="2800" dirty="0" smtClean="0"/>
              <a:t>Promotes more </a:t>
            </a:r>
            <a:r>
              <a:rPr lang="en-US" sz="2800" b="1" dirty="0" smtClean="0"/>
              <a:t>active</a:t>
            </a:r>
            <a:r>
              <a:rPr lang="en-US" sz="2800" dirty="0" smtClean="0"/>
              <a:t> </a:t>
            </a:r>
            <a:r>
              <a:rPr lang="en-US" sz="2800" dirty="0"/>
              <a:t>learning </a:t>
            </a:r>
            <a:endParaRPr lang="en-US" sz="2800" dirty="0" smtClean="0"/>
          </a:p>
          <a:p>
            <a:pPr lvl="1"/>
            <a:r>
              <a:rPr lang="en-US" sz="2600" dirty="0" smtClean="0"/>
              <a:t>piques student interest</a:t>
            </a:r>
          </a:p>
          <a:p>
            <a:pPr lvl="1"/>
            <a:r>
              <a:rPr lang="en-US" sz="2600" dirty="0" smtClean="0"/>
              <a:t>makes </a:t>
            </a:r>
            <a:r>
              <a:rPr lang="en-US" sz="2600" dirty="0"/>
              <a:t>content more memorable</a:t>
            </a:r>
          </a:p>
          <a:p>
            <a:r>
              <a:rPr lang="en-US" sz="2800" b="1" dirty="0" smtClean="0"/>
              <a:t>Demonstrates</a:t>
            </a:r>
            <a:r>
              <a:rPr lang="en-US" sz="2800" dirty="0" smtClean="0"/>
              <a:t> how social scientists work</a:t>
            </a:r>
          </a:p>
          <a:p>
            <a:r>
              <a:rPr lang="en-US" sz="2800" b="1" dirty="0" smtClean="0"/>
              <a:t>Builds</a:t>
            </a:r>
            <a:r>
              <a:rPr lang="en-US" sz="2800" dirty="0" smtClean="0"/>
              <a:t> </a:t>
            </a:r>
            <a:r>
              <a:rPr lang="en-US" sz="2800" dirty="0"/>
              <a:t>quantitative literacy in a non-threatening context</a:t>
            </a:r>
          </a:p>
          <a:p>
            <a:r>
              <a:rPr lang="en-US" sz="2800" b="1" dirty="0" smtClean="0"/>
              <a:t>Provides JOB SKILLS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1647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" y="914400"/>
            <a:ext cx="5382732" cy="411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5791200" cy="2825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4419600" cy="472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3600" y="3962400"/>
            <a:ext cx="6934200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“…practices are clearly seen by employers as having potential for improving the quality of college learning. . . . The top practice they endorse is research.  Employers believe that students who are challenged to ‘develop research questions in their fields’ and who can conduct “evidence-based analysis’ will be well positioned to succeed in the workplace.”  (p. 10)</a:t>
            </a:r>
          </a:p>
          <a:p>
            <a:endParaRPr lang="en-US" sz="1600" dirty="0" smtClean="0">
              <a:latin typeface="+mn-lt"/>
            </a:endParaRPr>
          </a:p>
          <a:p>
            <a:r>
              <a:rPr lang="en-US" sz="1600" dirty="0" smtClean="0">
                <a:latin typeface="+mn-lt"/>
              </a:rPr>
              <a:t>Skills most highly valued include: critical thinking, communicate clearly, and complex problem solving..</a:t>
            </a:r>
          </a:p>
          <a:p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710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1143000"/>
          </a:xfrm>
        </p:spPr>
        <p:txBody>
          <a:bodyPr/>
          <a:lstStyle/>
          <a:p>
            <a:r>
              <a:rPr lang="en-US" dirty="0" smtClean="0"/>
              <a:t>Quantitative Literacy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4191000"/>
          </a:xfrm>
        </p:spPr>
        <p:txBody>
          <a:bodyPr/>
          <a:lstStyle/>
          <a:p>
            <a:r>
              <a:rPr lang="en-US" dirty="0" smtClean="0"/>
              <a:t>Skills learned and used </a:t>
            </a:r>
            <a:r>
              <a:rPr lang="en-US" b="1" i="1" dirty="0" smtClean="0"/>
              <a:t>within a context</a:t>
            </a:r>
            <a:endParaRPr lang="en-US" dirty="0" smtClean="0"/>
          </a:p>
          <a:p>
            <a:pPr lvl="1"/>
            <a:r>
              <a:rPr lang="en-US" sz="2000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Reading and interpreting tables or graphs and to calculating </a:t>
            </a:r>
            <a:r>
              <a:rPr lang="en-US" sz="2000" dirty="0" smtClean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percentages</a:t>
            </a:r>
            <a:endParaRPr lang="en-US" sz="2000" dirty="0">
              <a:latin typeface="Verdana" pitchFamily="34" charset="0"/>
              <a:ea typeface="ＭＳ Ｐゴシック" pitchFamily="34" charset="-128"/>
              <a:cs typeface="Verdana" pitchFamily="34" charset="0"/>
            </a:endParaRPr>
          </a:p>
          <a:p>
            <a:pPr lvl="1"/>
            <a:r>
              <a:rPr lang="en-US" sz="2000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Working within a scientific model (variables, hypotheses, etc.)</a:t>
            </a:r>
          </a:p>
          <a:p>
            <a:pPr lvl="1"/>
            <a:r>
              <a:rPr lang="en-US" sz="2000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Understanding and critically evaluating numbers presented in everyday lives</a:t>
            </a:r>
          </a:p>
          <a:p>
            <a:pPr lvl="1"/>
            <a:r>
              <a:rPr lang="en-US" sz="2000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Evaluating </a:t>
            </a:r>
            <a:r>
              <a:rPr lang="en-US" sz="2000" dirty="0" smtClean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and creating arguments </a:t>
            </a:r>
            <a:r>
              <a:rPr lang="en-US" sz="2000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based on data</a:t>
            </a:r>
          </a:p>
          <a:p>
            <a:pPr lvl="1"/>
            <a:r>
              <a:rPr lang="en-US" sz="2000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Knowing what kinds of data might be useful in answering particular </a:t>
            </a:r>
            <a:r>
              <a:rPr lang="en-US" sz="2000" dirty="0" smtClean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questions	</a:t>
            </a:r>
          </a:p>
        </p:txBody>
      </p:sp>
    </p:spTree>
    <p:extLst>
      <p:ext uri="{BB962C8B-B14F-4D97-AF65-F5344CB8AC3E}">
        <p14:creationId xmlns:p14="http://schemas.microsoft.com/office/powerpoint/2010/main" val="18188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 smtClean="0"/>
              <a:t>Importance of 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4495800"/>
          </a:xfrm>
        </p:spPr>
        <p:txBody>
          <a:bodyPr/>
          <a:lstStyle/>
          <a:p>
            <a:r>
              <a:rPr lang="en-US" dirty="0" smtClean="0"/>
              <a:t>Availability of information requires ability to make sense of information coming from multiple sources</a:t>
            </a:r>
          </a:p>
          <a:p>
            <a:r>
              <a:rPr lang="en-US" dirty="0" smtClean="0"/>
              <a:t>Use of evidence is critical in making decisions and evaluating arguments </a:t>
            </a:r>
          </a:p>
          <a:p>
            <a:r>
              <a:rPr lang="en-US" dirty="0" smtClean="0"/>
              <a:t>Understanding information is prerequisite for fully participating in a democratic society</a:t>
            </a:r>
          </a:p>
          <a:p>
            <a:r>
              <a:rPr lang="en-US" dirty="0" smtClean="0"/>
              <a:t>Employers value these skills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5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8200"/>
            <a:ext cx="7772400" cy="1143000"/>
          </a:xfrm>
        </p:spPr>
        <p:txBody>
          <a:bodyPr/>
          <a:lstStyle/>
          <a:p>
            <a:r>
              <a:rPr lang="en-US" dirty="0" smtClean="0"/>
              <a:t>Importance of QL (</a:t>
            </a:r>
            <a:r>
              <a:rPr lang="en-US" dirty="0" err="1" smtClean="0"/>
              <a:t>con’t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6248400" cy="4114800"/>
          </a:xfrm>
        </p:spPr>
        <p:txBody>
          <a:bodyPr/>
          <a:lstStyle/>
          <a:p>
            <a:r>
              <a:rPr lang="en-US" dirty="0" smtClean="0"/>
              <a:t>Knowledge to question graphics like these: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67000"/>
            <a:ext cx="3028950" cy="3278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http://www.datavis.ca/gallery/images/sotheby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86000"/>
            <a:ext cx="3962400" cy="2650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1066800"/>
            <a:ext cx="2324100" cy="3514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3992244"/>
            <a:ext cx="4343400" cy="2620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20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1143000"/>
          </a:xfrm>
        </p:spPr>
        <p:txBody>
          <a:bodyPr/>
          <a:lstStyle/>
          <a:p>
            <a:r>
              <a:rPr lang="en-US" dirty="0" smtClean="0"/>
              <a:t>When to Include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ALL the time!!!!! (Or at least whenever you feel like it…Seriously!)</a:t>
            </a:r>
            <a:endParaRPr lang="en-US" dirty="0"/>
          </a:p>
        </p:txBody>
      </p:sp>
      <p:pic>
        <p:nvPicPr>
          <p:cNvPr id="7170" name="Picture 2" descr="On the average, about how much does your family spend on food each week? July 2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3467100" cy="3562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2"/>
            </a:solidFill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172" name="Picture 4" descr="Average U.S. Weekly Spending on Food -- 1984-2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705922"/>
            <a:ext cx="4809978" cy="2763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2"/>
            </a:solidFill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7738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PSR-blackbar-presentation (1)">
  <a:themeElements>
    <a:clrScheme name="icpsr-bright">
      <a:dk1>
        <a:srgbClr val="0C266C"/>
      </a:dk1>
      <a:lt1>
        <a:srgbClr val="E7EFFF"/>
      </a:lt1>
      <a:dk2>
        <a:srgbClr val="0C266C"/>
      </a:dk2>
      <a:lt2>
        <a:srgbClr val="A5B3CA"/>
      </a:lt2>
      <a:accent1>
        <a:srgbClr val="405379"/>
      </a:accent1>
      <a:accent2>
        <a:srgbClr val="F76108"/>
      </a:accent2>
      <a:accent3>
        <a:srgbClr val="A50859"/>
      </a:accent3>
      <a:accent4>
        <a:srgbClr val="60246D"/>
      </a:accent4>
      <a:accent5>
        <a:srgbClr val="23636E"/>
      </a:accent5>
      <a:accent6>
        <a:srgbClr val="F99509"/>
      </a:accent6>
      <a:hlink>
        <a:srgbClr val="1654FE"/>
      </a:hlink>
      <a:folHlink>
        <a:srgbClr val="7ABC3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ICPSR_blue_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PSR_blue_tex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PSR_blue_tex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PSR_blue_tex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PSR_blue_tex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PSR_blue_tex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PSR_blue_tex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PSR_blue_tex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PSR_blue_tex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PSR_blue_tex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PSR_blue_tex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PSR_blue_tex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ICPSR-blackbar-presentation (1)</Template>
  <TotalTime>2809</TotalTime>
  <Words>1064</Words>
  <Application>Microsoft Office PowerPoint</Application>
  <PresentationFormat>On-screen Show (4:3)</PresentationFormat>
  <Paragraphs>152</Paragraphs>
  <Slides>26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ICPSR-blackbar-presentation (1)</vt:lpstr>
      <vt:lpstr>Using Data in the Classroom: A Guide for College-level Instructors </vt:lpstr>
      <vt:lpstr>Presentation Outline:</vt:lpstr>
      <vt:lpstr>What is “data”?</vt:lpstr>
      <vt:lpstr>Why use data? (In ANY course)</vt:lpstr>
      <vt:lpstr>PowerPoint Presentation</vt:lpstr>
      <vt:lpstr>Quantitative Literacy</vt:lpstr>
      <vt:lpstr>Importance of QL</vt:lpstr>
      <vt:lpstr>Importance of QL (con’t) </vt:lpstr>
      <vt:lpstr>When to Include Data</vt:lpstr>
      <vt:lpstr>Typical Ways to Incorporate Data</vt:lpstr>
      <vt:lpstr>Research Methods Using ICPSR Tools</vt:lpstr>
      <vt:lpstr>Tools for Faculty</vt:lpstr>
      <vt:lpstr>Public Opinion Data</vt:lpstr>
      <vt:lpstr>Visualizing Data</vt:lpstr>
      <vt:lpstr>Relevant Statistics</vt:lpstr>
      <vt:lpstr>News Blogs &amp; Quick Facts</vt:lpstr>
      <vt:lpstr>Collections of Resources</vt:lpstr>
      <vt:lpstr>ICPSR Resources for Instructors</vt:lpstr>
      <vt:lpstr>Other Cool Sites</vt:lpstr>
      <vt:lpstr>ICPSR Tools: Research Methods Examples</vt:lpstr>
      <vt:lpstr>Using Documentation</vt:lpstr>
      <vt:lpstr>Documentation (Con’t)</vt:lpstr>
      <vt:lpstr>Discussions of Research Ethics</vt:lpstr>
      <vt:lpstr>Paper Competitions!</vt:lpstr>
      <vt:lpstr>Data can be FUN!</vt:lpstr>
      <vt:lpstr>Questions?  Comments?  Suggestions?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staff</dc:creator>
  <cp:lastModifiedBy>Steve</cp:lastModifiedBy>
  <cp:revision>61</cp:revision>
  <cp:lastPrinted>2013-03-21T23:31:57Z</cp:lastPrinted>
  <dcterms:created xsi:type="dcterms:W3CDTF">2012-09-10T13:21:12Z</dcterms:created>
  <dcterms:modified xsi:type="dcterms:W3CDTF">2014-10-14T19:14:52Z</dcterms:modified>
</cp:coreProperties>
</file>